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3"/>
    <p:sldId id="259" r:id="rId4"/>
    <p:sldId id="258" r:id="rId5"/>
    <p:sldId id="275" r:id="rId6"/>
    <p:sldId id="260" r:id="rId7"/>
    <p:sldId id="274" r:id="rId8"/>
    <p:sldId id="261" r:id="rId9"/>
    <p:sldId id="263" r:id="rId10"/>
    <p:sldId id="265" r:id="rId11"/>
    <p:sldId id="266" r:id="rId12"/>
    <p:sldId id="267" r:id="rId13"/>
    <p:sldId id="270" r:id="rId14"/>
    <p:sldId id="269" r:id="rId15"/>
    <p:sldId id="271" r:id="rId16"/>
    <p:sldId id="273" r:id="rId18"/>
  </p:sldIdLst>
  <p:sldSz cx="12192000" cy="6858000"/>
  <p:notesSz cx="7103745" cy="1023429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1" d="100"/>
          <a:sy n="41" d="100"/>
        </p:scale>
        <p:origin x="1794" y="5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20" Type="http://schemas.openxmlformats.org/officeDocument/2006/relationships/viewProps" Target="viewProps.xml"/><Relationship Id="rId2" Type="http://schemas.openxmlformats.org/officeDocument/2006/relationships/theme" Target="theme/theme1.xml"/><Relationship Id="rId19" Type="http://schemas.openxmlformats.org/officeDocument/2006/relationships/presProps" Target="presProps.xml"/><Relationship Id="rId18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81584" y="1279287"/>
            <a:ext cx="6140577" cy="345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375" y="4925254"/>
            <a:ext cx="5682996" cy="40297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700" y="-3175"/>
            <a:ext cx="12204700" cy="6861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063751" y="1125538"/>
            <a:ext cx="9211733" cy="1082675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063751" y="2351088"/>
            <a:ext cx="9218083" cy="1752600"/>
          </a:xfrm>
        </p:spPr>
        <p:txBody>
          <a:bodyPr/>
          <a:lstStyle>
            <a:lvl1pPr marL="0" indent="0" algn="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FDE934FF-F4E1-47C5-9CA5-30A81DDE2BE4}" type="datetimeFigureOut">
              <a:rPr lang="en-US" smtClean="0"/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78FD23A-2F78-4156-BB62-C393E2F1F45C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FDE934FF-F4E1-47C5-9CA5-30A81DDE2BE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3561BA9-CDCF-4958-B8AB-66F3BF063E13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FDE934FF-F4E1-47C5-9CA5-30A81DDE2BE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3561BA9-CDCF-4958-B8AB-66F3BF063E13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FDE934FF-F4E1-47C5-9CA5-30A81DDE2BE4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3561BA9-CDCF-4958-B8AB-66F3BF063E13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FDE934FF-F4E1-47C5-9CA5-30A81DDE2BE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3561BA9-CDCF-4958-B8AB-66F3BF063E13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FDE934FF-F4E1-47C5-9CA5-30A81DDE2BE4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3561BA9-CDCF-4958-B8AB-66F3BF063E13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FDE934FF-F4E1-47C5-9CA5-30A81DDE2BE4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3561BA9-CDCF-4958-B8AB-66F3BF063E13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FDE934FF-F4E1-47C5-9CA5-30A81DDE2BE4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3561BA9-CDCF-4958-B8AB-66F3BF063E13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78FD23A-2F78-4156-BB62-C393E2F1F45C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FDE934FF-F4E1-47C5-9CA5-30A81DDE2BE4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B3561BA9-CDCF-4958-B8AB-66F3BF063E13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Picture 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12198351" cy="68611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FDE934FF-F4E1-47C5-9CA5-30A81DDE2BE4}" type="datetimeFigureOut">
              <a:rPr lang="en-US" smtClean="0"/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prstTxWarp prst="textTriangle">
              <a:avLst/>
            </a:prstTxWarp>
            <a:scene3d>
              <a:camera prst="perspectiveFront"/>
              <a:lightRig rig="threePt" dir="t"/>
            </a:scene3d>
          </a:bodyPr>
          <a:p>
            <a:r>
              <a:rPr lang="ru-RU" altLang="en-US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  <a:innerShdw blurRad="177800">
                    <a:schemeClr val="accent3">
                      <a:lumMod val="50000"/>
                    </a:schemeClr>
                  </a:innerShdw>
                  <a:reflection blurRad="6350" stA="55000" endA="50" endPos="85000" dist="29997" dir="5400000" sy="-100000" algn="bl" rotWithShape="0"/>
                </a:effectLst>
              </a:rPr>
              <a:t>"Қазақстан-2050" Стратегиясы”</a:t>
            </a:r>
            <a:endParaRPr lang="" altLang="ru-RU" b="1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glow rad="228600">
                  <a:schemeClr val="accent4">
                    <a:satMod val="175000"/>
                    <a:alpha val="40000"/>
                  </a:schemeClr>
                </a:glow>
                <a:innerShdw blurRad="177800">
                  <a:schemeClr val="accent3">
                    <a:lumMod val="50000"/>
                  </a:schemeClr>
                </a:innerShdw>
                <a:reflection blurRad="6350" stA="55000" endA="50" endPos="85000" dist="29997" dir="5400000" sy="-100000" algn="bl" rotWithShape="0"/>
              </a:effectLst>
            </a:endParaRPr>
          </a:p>
        </p:txBody>
      </p:sp>
    </p:spTree>
  </p:cSld>
  <p:clrMapOvr>
    <a:masterClrMapping/>
  </p:clrMapOvr>
  <p:transition>
    <p:diamond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Content Placeholder 3" descr="8e93091829ab4304012297cd3140e754 (3)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97180" y="916940"/>
            <a:ext cx="11419205" cy="5219700"/>
          </a:xfrm>
          <a:prstGeom prst="rect">
            <a:avLst/>
          </a:prstGeom>
        </p:spPr>
      </p:pic>
    </p:spTree>
  </p:cSld>
  <p:clrMapOvr>
    <a:masterClrMapping/>
  </p:clrMapOvr>
  <p:transition>
    <p:circl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Content Placeholder 3" descr="8e93091829ab4304012297cd3140e754 (4)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555625" y="696595"/>
            <a:ext cx="11236960" cy="535749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Content Placeholder 3" descr="b_188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-19685" y="-90805"/>
            <a:ext cx="12257405" cy="7033895"/>
          </a:xfrm>
          <a:prstGeom prst="rect">
            <a:avLst/>
          </a:prstGeom>
        </p:spPr>
      </p:pic>
    </p:spTree>
  </p:cSld>
  <p:clrMapOvr>
    <a:masterClrMapping/>
  </p:clrMapOvr>
  <p:transition>
    <p:strips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Content Placeholder 3" descr="1441a51224e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395095" y="111760"/>
            <a:ext cx="9944100" cy="6662420"/>
          </a:xfrm>
          <a:prstGeom prst="rect">
            <a:avLst/>
          </a:prstGeom>
        </p:spPr>
      </p:pic>
    </p:spTree>
  </p:cSld>
  <p:clrMapOvr>
    <a:masterClrMapping/>
  </p:clrMapOvr>
  <p:transition>
    <p:split dir="in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Content Placeholder 3" descr="1ceb83d6d7a11a5229f4cf1fccd49cf6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-17780" y="-97155"/>
            <a:ext cx="12223750" cy="7095490"/>
          </a:xfrm>
          <a:prstGeom prst="rect">
            <a:avLst/>
          </a:prstGeom>
        </p:spPr>
      </p:pic>
    </p:spTree>
  </p:cSld>
  <p:clrMapOvr>
    <a:masterClrMapping/>
  </p:clrMapOvr>
  <p:transition>
    <p:zoom dir="in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070" y="219075"/>
            <a:ext cx="11775440" cy="5201285"/>
          </a:xfrm>
        </p:spPr>
        <p:txBody>
          <a:bodyPr>
            <a:prstTxWarp prst="textPlain">
              <a:avLst/>
            </a:prstTxWarp>
          </a:bodyPr>
          <a:p>
            <a:r>
              <a:rPr lang="ru-RU" altLang="en-US" sz="5400">
                <a:ln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/>
              </a:rPr>
              <a:t>Назарлары</a:t>
            </a:r>
            <a:r>
              <a:rPr lang="" altLang="ru-RU" sz="5400">
                <a:ln/>
                <a:gradFill>
                  <a:gsLst>
                    <a:gs pos="21000">
                      <a:srgbClr val="53575C"/>
                    </a:gs>
                    <a:gs pos="88000">
                      <a:srgbClr val="C5C7CA"/>
                    </a:gs>
                  </a:gsLst>
                  <a:lin ang="5400000"/>
                </a:gradFill>
                <a:effectLst/>
              </a:rPr>
              <a:t>ңызға рахмет!!!</a:t>
            </a:r>
            <a:endParaRPr lang="" altLang="ru-RU" sz="5400">
              <a:ln/>
              <a:gradFill>
                <a:gsLst>
                  <a:gs pos="21000">
                    <a:srgbClr val="53575C"/>
                  </a:gs>
                  <a:gs pos="88000">
                    <a:srgbClr val="C5C7CA"/>
                  </a:gs>
                </a:gsLst>
                <a:lin ang="5400000"/>
              </a:gradFill>
              <a:effectLst/>
            </a:endParaRPr>
          </a:p>
        </p:txBody>
      </p:sp>
    </p:spTree>
  </p:cSld>
  <p:clrMapOvr>
    <a:masterClrMapping/>
  </p:clrMapOvr>
  <p:transition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955"/>
            <a:ext cx="10972800" cy="6497320"/>
          </a:xfrm>
        </p:spPr>
        <p:txBody>
          <a:bodyPr/>
          <a:p>
            <a:r>
              <a:rPr lang="en-US">
                <a:solidFill>
                  <a:schemeClr val="accent4">
                    <a:lumMod val="75000"/>
                    <a:lumOff val="25000"/>
                  </a:schemeClr>
                </a:solidFill>
              </a:rPr>
              <a:t>"Қазақстан-2050" Стратегиясы - 2012 жылы желтоқсанда Мемлекет басшысының ел халқына Жолдауында таныстырылды. Оның басты мақсаты – мықты мемлекеттің, дамыған экономиканың және жалпыға ортақ еңбектің негізінде берекелі қоғам құру, Қазақстанның әлемнің ең дамыған 30 елінің қатарында болуы.</a:t>
            </a:r>
            <a:endParaRPr lang="en-US">
              <a:solidFill>
                <a:schemeClr val="accent4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Content Placeholder 3" descr="slide_11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089785" y="455295"/>
            <a:ext cx="8257540" cy="6193790"/>
          </a:xfrm>
          <a:prstGeom prst="rect">
            <a:avLst/>
          </a:prstGeom>
        </p:spPr>
      </p:pic>
    </p:spTree>
  </p:cSld>
  <p:clrMapOvr>
    <a:masterClrMapping/>
  </p:clrMapOvr>
  <p:transition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860" y="666115"/>
            <a:ext cx="11303635" cy="6263640"/>
          </a:xfrm>
        </p:spPr>
        <p:txBody>
          <a:bodyPr/>
          <a:p>
            <a:r>
              <a:rPr lang="en-US" sz="2000">
                <a:solidFill>
                  <a:schemeClr val="tx1"/>
                </a:solidFill>
              </a:rPr>
              <a:t>Бағдарламаның қарастыратын істері</a:t>
            </a:r>
            <a:br>
              <a:rPr lang="en-US" sz="2000">
                <a:solidFill>
                  <a:schemeClr val="tx1"/>
                </a:solidFill>
              </a:rPr>
            </a:br>
            <a:br>
              <a:rPr lang="en-US" sz="2000">
                <a:solidFill>
                  <a:schemeClr val="tx1"/>
                </a:solidFill>
              </a:rPr>
            </a:br>
            <a:r>
              <a:rPr lang="en-US" sz="2000">
                <a:solidFill>
                  <a:schemeClr val="tx1"/>
                </a:solidFill>
              </a:rPr>
              <a:t>Бұл мақсаттарға қол жеткізу үшін, «Қазақстан – 2050» Стратегиясы жеті ұзақмерзімді басымдықтарды іске асыруды қарастырады:</a:t>
            </a:r>
            <a:br>
              <a:rPr lang="en-US" sz="2000">
                <a:solidFill>
                  <a:schemeClr val="tx1"/>
                </a:solidFill>
              </a:rPr>
            </a:br>
            <a:br>
              <a:rPr lang="en-US" sz="2000">
                <a:solidFill>
                  <a:schemeClr val="tx1"/>
                </a:solidFill>
              </a:rPr>
            </a:br>
            <a:r>
              <a:rPr lang="" altLang="en-US" sz="2000">
                <a:solidFill>
                  <a:schemeClr val="tx1"/>
                </a:solidFill>
              </a:rPr>
              <a:t>1.</a:t>
            </a:r>
            <a:r>
              <a:rPr lang="en-US" sz="2000">
                <a:solidFill>
                  <a:schemeClr val="tx1"/>
                </a:solidFill>
              </a:rPr>
              <a:t>Жаңа бағыттың экономикалық саясаты – пайда алу, инвестициялар мен бәсекеге қабілеттіліктен қайтарым алу принципіне негізделген түгел қамтитын экономикалық прагматизм;</a:t>
            </a:r>
            <a:br>
              <a:rPr lang="en-US" sz="2000">
                <a:solidFill>
                  <a:schemeClr val="tx1"/>
                </a:solidFill>
              </a:rPr>
            </a:br>
            <a:r>
              <a:rPr lang="" altLang="en-US" sz="2000">
                <a:solidFill>
                  <a:schemeClr val="tx1"/>
                </a:solidFill>
              </a:rPr>
              <a:t>2.</a:t>
            </a:r>
            <a:r>
              <a:rPr lang="en-US" sz="2000">
                <a:solidFill>
                  <a:schemeClr val="tx1"/>
                </a:solidFill>
              </a:rPr>
              <a:t>Кәсіпкерлікті – ұлттық экономиканың жетекші күшін жан-жақты қолдау;</a:t>
            </a:r>
            <a:br>
              <a:rPr lang="en-US" sz="2000">
                <a:solidFill>
                  <a:schemeClr val="tx1"/>
                </a:solidFill>
              </a:rPr>
            </a:br>
            <a:r>
              <a:rPr lang="" altLang="en-US" sz="2000">
                <a:solidFill>
                  <a:schemeClr val="tx1"/>
                </a:solidFill>
              </a:rPr>
              <a:t>3.</a:t>
            </a:r>
            <a:r>
              <a:rPr lang="en-US" sz="2000">
                <a:solidFill>
                  <a:schemeClr val="tx1"/>
                </a:solidFill>
              </a:rPr>
              <a:t>Әлеуметтік саясаттың жаңа принциптері – әлеуметтік кепілдіктер және жеке жауапкершілік;</a:t>
            </a:r>
            <a:br>
              <a:rPr lang="en-US" sz="2000">
                <a:solidFill>
                  <a:schemeClr val="tx1"/>
                </a:solidFill>
              </a:rPr>
            </a:br>
            <a:r>
              <a:rPr lang="" altLang="en-US" sz="2000">
                <a:solidFill>
                  <a:schemeClr val="tx1"/>
                </a:solidFill>
              </a:rPr>
              <a:t>4.</a:t>
            </a:r>
            <a:r>
              <a:rPr lang="en-US" sz="2000">
                <a:solidFill>
                  <a:schemeClr val="tx1"/>
                </a:solidFill>
              </a:rPr>
              <a:t>Білім және кәсіби машық – заманауи білім беру жүйесінің, кадр даярлау мен қайта даярлаудың негізгі бағдары;</a:t>
            </a:r>
            <a:br>
              <a:rPr lang="en-US" sz="2000">
                <a:solidFill>
                  <a:schemeClr val="tx1"/>
                </a:solidFill>
              </a:rPr>
            </a:br>
            <a:r>
              <a:rPr lang="" altLang="en-US" sz="2000">
                <a:solidFill>
                  <a:schemeClr val="tx1"/>
                </a:solidFill>
              </a:rPr>
              <a:t>5.</a:t>
            </a:r>
            <a:r>
              <a:rPr lang="en-US" sz="2000">
                <a:solidFill>
                  <a:schemeClr val="tx1"/>
                </a:solidFill>
              </a:rPr>
              <a:t>Мемлекеттілікті одан әрі нығайту және қазақстандық демократияны дамыту;</a:t>
            </a:r>
            <a:br>
              <a:rPr lang="en-US" sz="2000">
                <a:solidFill>
                  <a:schemeClr val="tx1"/>
                </a:solidFill>
              </a:rPr>
            </a:br>
            <a:r>
              <a:rPr lang="" altLang="en-US" sz="2000">
                <a:solidFill>
                  <a:schemeClr val="tx1"/>
                </a:solidFill>
              </a:rPr>
              <a:t>6.</a:t>
            </a:r>
            <a:r>
              <a:rPr lang="en-US" sz="2000">
                <a:solidFill>
                  <a:schemeClr val="tx1"/>
                </a:solidFill>
              </a:rPr>
              <a:t>Дәйекті және болжамды сыртқы саясат – ұлттық мүдделерді ілгерілету мен аймақтық және жаһандық қауіпсіздікті нығайту;</a:t>
            </a:r>
            <a:br>
              <a:rPr lang="en-US" sz="2000">
                <a:solidFill>
                  <a:schemeClr val="tx1"/>
                </a:solidFill>
              </a:rPr>
            </a:br>
            <a:r>
              <a:rPr lang="" altLang="en-US" sz="2000">
                <a:solidFill>
                  <a:schemeClr val="tx1"/>
                </a:solidFill>
              </a:rPr>
              <a:t>7.</a:t>
            </a:r>
            <a:r>
              <a:rPr lang="en-US" sz="2000">
                <a:solidFill>
                  <a:schemeClr val="tx1"/>
                </a:solidFill>
              </a:rPr>
              <a:t>Жаңа Қазақстандық патриотизм – біздің көп ұлтты және көп конфессиялы қоғамымыз табысының негіз</a:t>
            </a:r>
            <a:r>
              <a:rPr lang="" altLang="en-US" sz="2000">
                <a:solidFill>
                  <a:schemeClr val="tx1"/>
                </a:solidFill>
              </a:rPr>
              <a:t>.</a:t>
            </a:r>
            <a:endParaRPr lang="" altLang="en-US" sz="200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Content Placeholder 3" descr="slide_11 (1)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239520" y="209550"/>
            <a:ext cx="9685020" cy="6219825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91210"/>
            <a:ext cx="10972800" cy="5813425"/>
          </a:xfrm>
        </p:spPr>
        <p:txBody>
          <a:bodyPr/>
          <a:p>
            <a:r>
              <a:rPr lang="en-US" sz="2800">
                <a:solidFill>
                  <a:schemeClr val="tx1"/>
                </a:solidFill>
              </a:rPr>
              <a:t>ХХІ ғасырдың жаһандық он сын-қатері[өңдеу]</a:t>
            </a:r>
            <a:br>
              <a:rPr lang="en-US" sz="2800">
                <a:solidFill>
                  <a:schemeClr val="tx1"/>
                </a:solidFill>
              </a:rPr>
            </a:br>
            <a:r>
              <a:rPr lang="en-US" sz="2800">
                <a:solidFill>
                  <a:schemeClr val="tx1"/>
                </a:solidFill>
              </a:rPr>
              <a:t>Бірінші сын-қатер - тарихи уақыттың жеделдеуі</a:t>
            </a:r>
            <a:br>
              <a:rPr lang="en-US" sz="2800">
                <a:solidFill>
                  <a:schemeClr val="tx1"/>
                </a:solidFill>
              </a:rPr>
            </a:br>
            <a:r>
              <a:rPr lang="en-US" sz="2800">
                <a:solidFill>
                  <a:schemeClr val="tx1"/>
                </a:solidFill>
              </a:rPr>
              <a:t>Екінші сын-қатер - жаһандық демографиялық теңгерімсіздік</a:t>
            </a:r>
            <a:br>
              <a:rPr lang="en-US" sz="2800">
                <a:solidFill>
                  <a:schemeClr val="tx1"/>
                </a:solidFill>
              </a:rPr>
            </a:br>
            <a:r>
              <a:rPr lang="en-US" sz="2800">
                <a:solidFill>
                  <a:schemeClr val="tx1"/>
                </a:solidFill>
              </a:rPr>
              <a:t>Үшінші сын-қатер - жаһандық азық-түлік қауіпсіздігіне төнетін қатер</a:t>
            </a:r>
            <a:br>
              <a:rPr lang="en-US" sz="2800">
                <a:solidFill>
                  <a:schemeClr val="tx1"/>
                </a:solidFill>
              </a:rPr>
            </a:br>
            <a:r>
              <a:rPr lang="en-US" sz="2800">
                <a:solidFill>
                  <a:schemeClr val="tx1"/>
                </a:solidFill>
              </a:rPr>
              <a:t>Төртінші сын-қатер - судың тым тапшылығы</a:t>
            </a:r>
            <a:br>
              <a:rPr lang="en-US" sz="2800">
                <a:solidFill>
                  <a:schemeClr val="tx1"/>
                </a:solidFill>
              </a:rPr>
            </a:br>
            <a:r>
              <a:rPr lang="en-US" sz="2800">
                <a:solidFill>
                  <a:schemeClr val="tx1"/>
                </a:solidFill>
              </a:rPr>
              <a:t>Бесінші сын-қатер - жаһандық энергетикалық қауіпсіздік</a:t>
            </a:r>
            <a:br>
              <a:rPr lang="en-US" sz="2800">
                <a:solidFill>
                  <a:schemeClr val="tx1"/>
                </a:solidFill>
              </a:rPr>
            </a:br>
            <a:r>
              <a:rPr lang="en-US" sz="2800">
                <a:solidFill>
                  <a:schemeClr val="tx1"/>
                </a:solidFill>
              </a:rPr>
              <a:t>Алтыншы сын-қатер - табиғи ресурстардың сарқылуы</a:t>
            </a:r>
            <a:br>
              <a:rPr lang="en-US" sz="2800">
                <a:solidFill>
                  <a:schemeClr val="tx1"/>
                </a:solidFill>
              </a:rPr>
            </a:br>
            <a:r>
              <a:rPr lang="en-US" sz="2800">
                <a:solidFill>
                  <a:schemeClr val="tx1"/>
                </a:solidFill>
              </a:rPr>
              <a:t>Жетінші сын-қатер - Үшінші индустриялық революция</a:t>
            </a:r>
            <a:br>
              <a:rPr lang="en-US" sz="2800">
                <a:solidFill>
                  <a:schemeClr val="tx1"/>
                </a:solidFill>
              </a:rPr>
            </a:br>
            <a:r>
              <a:rPr lang="en-US" sz="2800">
                <a:solidFill>
                  <a:schemeClr val="tx1"/>
                </a:solidFill>
              </a:rPr>
              <a:t>Сегізінші сын-қатер - үдей түскен әлеуметтік тұрақсыздық</a:t>
            </a:r>
            <a:br>
              <a:rPr lang="en-US" sz="2800">
                <a:solidFill>
                  <a:schemeClr val="tx1"/>
                </a:solidFill>
              </a:rPr>
            </a:br>
            <a:r>
              <a:rPr lang="en-US" sz="2800">
                <a:solidFill>
                  <a:schemeClr val="tx1"/>
                </a:solidFill>
              </a:rPr>
              <a:t>Тоғызыншы сын-қатер - өркениетіміз құндылықтарының дағдарысы</a:t>
            </a:r>
            <a:br>
              <a:rPr lang="en-US" sz="2800">
                <a:solidFill>
                  <a:schemeClr val="tx1"/>
                </a:solidFill>
              </a:rPr>
            </a:br>
            <a:r>
              <a:rPr lang="en-US" sz="2800">
                <a:solidFill>
                  <a:schemeClr val="tx1"/>
                </a:solidFill>
              </a:rPr>
              <a:t>Оныншы сын-қатер - жаңа әлемдік тұрақсыздық қаупі</a:t>
            </a:r>
            <a:endParaRPr lang="en-US" sz="280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push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Content Placeholder 3" descr="img20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568450" y="7620"/>
            <a:ext cx="9109075" cy="6832600"/>
          </a:xfrm>
          <a:prstGeom prst="rect">
            <a:avLst/>
          </a:prstGeom>
        </p:spPr>
      </p:pic>
    </p:spTree>
  </p:cSld>
  <p:clrMapOvr>
    <a:masterClrMapping/>
  </p:clrMapOvr>
  <p:transition>
    <p:check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Content Placeholder 3" descr="f58f33ed4b02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06705" y="1331595"/>
            <a:ext cx="11275695" cy="4175760"/>
          </a:xfrm>
          <a:prstGeom prst="rect">
            <a:avLst/>
          </a:prstGeom>
        </p:spPr>
      </p:pic>
    </p:spTree>
  </p:cSld>
  <p:clrMapOvr>
    <a:masterClrMapping/>
  </p:clrMapOvr>
  <p:transition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Content Placeholder 3" descr="8e93091829ab4304012297cd3140e754 (2)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644525" y="429895"/>
            <a:ext cx="10458450" cy="5941060"/>
          </a:xfrm>
          <a:prstGeom prst="rect">
            <a:avLst/>
          </a:prstGeom>
        </p:spPr>
      </p:pic>
    </p:spTree>
  </p:cSld>
  <p:clrMapOvr>
    <a:masterClrMapping/>
  </p:clrMapOvr>
  <p:transition>
    <p:comb/>
  </p:transition>
</p:sld>
</file>

<file path=ppt/theme/theme1.xml><?xml version="1.0" encoding="utf-8"?>
<a:theme xmlns:a="http://schemas.openxmlformats.org/drawingml/2006/main" name="Data Pie Charts">
  <a:themeElements>
    <a:clrScheme name="Data Pie Chart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9900"/>
      </a:accent1>
      <a:accent2>
        <a:srgbClr val="99CC00"/>
      </a:accent2>
      <a:accent3>
        <a:srgbClr val="FFFFFF"/>
      </a:accent3>
      <a:accent4>
        <a:srgbClr val="000000"/>
      </a:accent4>
      <a:accent5>
        <a:srgbClr val="AACAAA"/>
      </a:accent5>
      <a:accent6>
        <a:srgbClr val="8AB900"/>
      </a:accent6>
      <a:hlink>
        <a:srgbClr val="CC3300"/>
      </a:hlink>
      <a:folHlink>
        <a:srgbClr val="996600"/>
      </a:folHlink>
    </a:clrScheme>
    <a:fontScheme name="Data Pie Chart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Data Pie Chart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ta Pie Chart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ta Pie Chart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ta Pie Chart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ta Pie Chart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ata Pie Chart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ata Pie Chart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9900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AACAAA"/>
        </a:accent5>
        <a:accent6>
          <a:srgbClr val="8AB900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1804</Words>
  <Application>WPS Presentation</Application>
  <PresentationFormat>Widescreen</PresentationFormat>
  <Paragraphs>10</Paragraphs>
  <Slides>15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25" baseType="lpstr">
      <vt:lpstr>Arial</vt:lpstr>
      <vt:lpstr>SimSun</vt:lpstr>
      <vt:lpstr>Wingdings</vt:lpstr>
      <vt:lpstr>Calibri Light</vt:lpstr>
      <vt:lpstr>Calibri</vt:lpstr>
      <vt:lpstr>Microsoft YaHei</vt:lpstr>
      <vt:lpstr/>
      <vt:lpstr>Arial Unicode MS</vt:lpstr>
      <vt:lpstr>Segoe Print</vt:lpstr>
      <vt:lpstr>Data Pie Charts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"Қазақстан-2050" Стратегиясы”</dc:title>
  <dc:creator>user</dc:creator>
  <cp:lastModifiedBy>user</cp:lastModifiedBy>
  <cp:revision>1</cp:revision>
  <dcterms:created xsi:type="dcterms:W3CDTF">2018-02-04T19:01:52Z</dcterms:created>
  <dcterms:modified xsi:type="dcterms:W3CDTF">2018-02-04T19:01:52Z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1033-10.2.0.5831</vt:lpwstr>
  </property>
</Properties>
</file>